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9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67963A-95DA-4D9B-A4D0-8790508C19B6}" type="datetimeFigureOut">
              <a:rPr lang="pl-PL" smtClean="0"/>
              <a:t>2013-12-05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0F4925-871C-4026-884C-18F673AFB9DA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pl-PL" sz="6600" u="sng" dirty="0" smtClean="0">
                <a:latin typeface="Comic Sans MS" pitchFamily="66" charset="0"/>
                <a:cs typeface="Arial" pitchFamily="34" charset="0"/>
              </a:rPr>
              <a:t>Jedz </a:t>
            </a:r>
            <a:r>
              <a:rPr lang="pl-PL" sz="6600" u="sng" dirty="0" smtClean="0">
                <a:latin typeface="Comic Sans MS" pitchFamily="66" charset="0"/>
                <a:cs typeface="Arial" pitchFamily="34" charset="0"/>
              </a:rPr>
              <a:t>na zdrowie </a:t>
            </a:r>
            <a:endParaRPr lang="pl-PL" sz="6600" u="sng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na przyspieszenie spalania kalorii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Amerykańscy naukowcy dowiedli, że osoby, które jedzą zdrowe śniadanie każdego dnia są szczuplejsi i mniej skłonni do otyłości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Udowodniono, że kofeina będąca składnikiem kawy, czekolady, orzeszków cola czy kakao wpływa korzystnie na przyspieszenie metabolizmu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1,5 litra wody mineralnej wypitej każdego dnia może wpłynąć zbawczo na nasz organizm, m.in. poprzez usunięcie toksyn z organizmu.</a:t>
            </a:r>
          </a:p>
          <a:p>
            <a:r>
              <a:rPr lang="pl-PL" sz="1600" dirty="0" smtClean="0"/>
              <a:t>Stres spowalnia przemianę materii, a co za tym idzie powoduje uczucie głodu. Spróbuj się zrelaksować, a organizm odwdzięczy ci się piękną sylwetką! </a:t>
            </a:r>
            <a:endParaRPr lang="pl-PL" sz="1600" dirty="0" smtClean="0"/>
          </a:p>
          <a:p>
            <a:r>
              <a:rPr lang="pl-PL" sz="1600" dirty="0" smtClean="0"/>
              <a:t> zielona herbata-kilka </a:t>
            </a:r>
            <a:r>
              <a:rPr lang="pl-PL" sz="1600" dirty="0" smtClean="0"/>
              <a:t>filiżanek tego zielonego specjału nie tylko smakuje, ale także przyspiesza metabolizm. Pijmy więc na zdrowie! </a:t>
            </a:r>
            <a:endParaRPr lang="pl-PL" sz="1600" dirty="0" smtClean="0"/>
          </a:p>
          <a:p>
            <a:r>
              <a:rPr lang="pl-PL" sz="1600" dirty="0" smtClean="0"/>
              <a:t>Gdy pogoda dopisuje, a praca czy szkoła nie są zbyt daleko wsiadaj na rower i ciesz się wymarzoną sylwetką. </a:t>
            </a:r>
            <a:endParaRPr lang="pl-PL" sz="1600" dirty="0" smtClean="0"/>
          </a:p>
          <a:p>
            <a:r>
              <a:rPr lang="pl-PL" sz="1600" dirty="0" smtClean="0"/>
              <a:t>Masz ochotę na przekąskę po ciężkim dniu w pracy? Zamiast chipsów czy ciastek, sięgnij po jogurt naturalny. Jego składniki wpływają pozytywnie na działanie jelit. </a:t>
            </a:r>
            <a:br>
              <a:rPr lang="pl-PL" sz="1600" dirty="0" smtClean="0"/>
            </a:br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Wegetarianizm a odchudzanie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200" dirty="0" smtClean="0"/>
              <a:t>     Wiele </a:t>
            </a:r>
            <a:r>
              <a:rPr lang="pl-PL" sz="2200" dirty="0" smtClean="0"/>
              <a:t>osób zastanawia się, czy wegetarianizm może być dobrym rozwiązaniem</a:t>
            </a:r>
            <a:r>
              <a:rPr lang="pl-PL" sz="2200" dirty="0" smtClean="0"/>
              <a:t>, jeśli </a:t>
            </a:r>
            <a:r>
              <a:rPr lang="pl-PL" sz="2200" dirty="0" smtClean="0"/>
              <a:t>chcesz schudnąć.</a:t>
            </a:r>
          </a:p>
          <a:p>
            <a:pPr>
              <a:buNone/>
            </a:pPr>
            <a:r>
              <a:rPr lang="pl-PL" sz="2200" dirty="0" smtClean="0"/>
              <a:t>      Owszem</a:t>
            </a:r>
            <a:r>
              <a:rPr lang="pl-PL" sz="2200" dirty="0" smtClean="0"/>
              <a:t>, eliminacja mięsa lub produktów zwierzęcych z diety może przynieść wiele korzyści dla zdrowia, w tym także utratę zbędnych kilogramów, jednak istnieje też dość duże ryzyko, że jeżeli nie będziesz odpowiednio stosować zasad diety wegetariańskiej, osiągniesz odwrotny efekt i zamiast schudnąć- przytyjesz.</a:t>
            </a:r>
          </a:p>
          <a:p>
            <a:r>
              <a:rPr lang="pl-PL" sz="2200" dirty="0" smtClean="0"/>
              <a:t>Zastąp mięso roślinami strączkowymi. Jest to wyjście nie tylko zdrowsze i „szczuplejsze”, ale i tańsze.</a:t>
            </a:r>
          </a:p>
          <a:p>
            <a:r>
              <a:rPr lang="pl-PL" sz="2200" dirty="0" smtClean="0"/>
              <a:t>Eksperymentuj z przepisami wegetariańskimi, ale sprawdzaj zawartość kalorii w każdym daniu.</a:t>
            </a:r>
          </a:p>
          <a:p>
            <a:r>
              <a:rPr lang="pl-PL" sz="2200" dirty="0" smtClean="0"/>
              <a:t>Staraj się jeść możliwie najwięcej naturalnych, nieprzetworzonych produktów.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Wady operacji odchudzających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Przed zabiegiem lekarz ma obowiązek zasugerowania pacjentowi, by spróbował standardowych metod odchudzania, czyli diet odchudzających i ćwiczeń. Ponieważ operacje niosą ze sobą ryzyko komplikacji, pacjent powinien wziąć pod uwagę wady i zalety takiej operacji. Skutkami ubocznymi operacji mogą być:</a:t>
            </a:r>
          </a:p>
          <a:p>
            <a:r>
              <a:rPr lang="pl-PL" dirty="0" smtClean="0"/>
              <a:t>niewydolność nerek,</a:t>
            </a:r>
          </a:p>
          <a:p>
            <a:r>
              <a:rPr lang="pl-PL" dirty="0" smtClean="0"/>
              <a:t>niewydolność wątroby,</a:t>
            </a:r>
          </a:p>
          <a:p>
            <a:r>
              <a:rPr lang="pl-PL" dirty="0" smtClean="0"/>
              <a:t>rak żołądka,</a:t>
            </a:r>
          </a:p>
          <a:p>
            <a:r>
              <a:rPr lang="pl-PL" dirty="0" smtClean="0"/>
              <a:t>rak jelita,</a:t>
            </a:r>
          </a:p>
          <a:p>
            <a:r>
              <a:rPr lang="pl-PL" dirty="0" smtClean="0"/>
              <a:t>rak przełyku,</a:t>
            </a:r>
          </a:p>
          <a:p>
            <a:r>
              <a:rPr lang="pl-PL" dirty="0" smtClean="0"/>
              <a:t>rak trzustki.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 coś zmienić</a:t>
            </a:r>
            <a:endParaRPr lang="pl-PL" dirty="0"/>
          </a:p>
        </p:txBody>
      </p:sp>
      <p:pic>
        <p:nvPicPr>
          <p:cNvPr id="2050" name="Picture 2" descr="C:\Users\Justyna\Desktop\634832232464526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4277969" cy="2011982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2808"/>
            <a:ext cx="843528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600" dirty="0" smtClean="0"/>
              <a:t>       To </a:t>
            </a:r>
            <a:r>
              <a:rPr lang="pl-PL" sz="1600" dirty="0" smtClean="0"/>
              <a:t>nie są żadne gwiazdy - aktorki, </a:t>
            </a:r>
            <a:r>
              <a:rPr lang="pl-PL" sz="1600" dirty="0" err="1" smtClean="0"/>
              <a:t>celebrytki</a:t>
            </a:r>
            <a:r>
              <a:rPr lang="pl-PL" sz="1600" dirty="0" smtClean="0"/>
              <a:t>, córeczki bogatych tatusiów. To zwykłe dziewczyny, które przez lata zmagały się z otyłością, ale w końcu ją </a:t>
            </a:r>
            <a:r>
              <a:rPr lang="pl-PL" sz="1600" dirty="0" smtClean="0"/>
              <a:t>pokonały </a:t>
            </a:r>
            <a:r>
              <a:rPr lang="pl-PL" sz="1600" dirty="0" smtClean="0"/>
              <a:t>i </a:t>
            </a:r>
            <a:r>
              <a:rPr lang="pl-PL" sz="1600" dirty="0" smtClean="0"/>
              <a:t>zmieniły swoje życie na lepsze !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3200" dirty="0" smtClean="0">
                <a:solidFill>
                  <a:srgbClr val="92D050"/>
                </a:solidFill>
              </a:rPr>
              <a:t>Jem zdrowo,</a:t>
            </a:r>
          </a:p>
          <a:p>
            <a:pPr>
              <a:buNone/>
            </a:pPr>
            <a:r>
              <a:rPr lang="pl-PL" sz="3200" dirty="0" smtClean="0">
                <a:solidFill>
                  <a:srgbClr val="92D050"/>
                </a:solidFill>
              </a:rPr>
              <a:t>c</a:t>
            </a:r>
            <a:r>
              <a:rPr lang="pl-PL" sz="3200" dirty="0" smtClean="0">
                <a:solidFill>
                  <a:srgbClr val="92D050"/>
                </a:solidFill>
              </a:rPr>
              <a:t>zuje się dobrze !</a:t>
            </a:r>
            <a:endParaRPr lang="pl-PL" sz="3200" dirty="0" smtClean="0">
              <a:solidFill>
                <a:srgbClr val="92D050"/>
              </a:solidFill>
            </a:endParaRPr>
          </a:p>
        </p:txBody>
      </p:sp>
      <p:pic>
        <p:nvPicPr>
          <p:cNvPr id="2051" name="Picture 3" descr="C:\Users\Justyna\Desktop\6348322324643704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59448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806291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Dziękuje za uwagę </a:t>
            </a:r>
            <a:r>
              <a:rPr lang="pl-PL" dirty="0" smtClean="0">
                <a:sym typeface="Wingdings" pitchFamily="2" charset="2"/>
              </a:rPr>
              <a:t>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/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/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/>
              <a:t>Wykonała:</a:t>
            </a:r>
            <a:br>
              <a:rPr lang="pl-PL" dirty="0" smtClean="0"/>
            </a:br>
            <a:r>
              <a:rPr lang="pl-PL" dirty="0" smtClean="0"/>
              <a:t>Katarzyna Chlastacz</a:t>
            </a:r>
            <a:br>
              <a:rPr lang="pl-PL" dirty="0" smtClean="0"/>
            </a:br>
            <a:r>
              <a:rPr lang="pl-PL" dirty="0" smtClean="0"/>
              <a:t>VIII LO Samorządowe w Częstochowie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Pięć grup żywności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301208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95D95D"/>
                </a:solidFill>
              </a:rPr>
              <a:t>Chleb, ziemniaki oraz inne produkty </a:t>
            </a:r>
            <a:r>
              <a:rPr lang="pl-PL" sz="2000" b="1" dirty="0" smtClean="0">
                <a:solidFill>
                  <a:srgbClr val="95D95D"/>
                </a:solidFill>
              </a:rPr>
              <a:t>zbożowe</a:t>
            </a:r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pl-PL" sz="1800" dirty="0" smtClean="0"/>
              <a:t>Do</a:t>
            </a:r>
            <a:r>
              <a:rPr lang="pl-PL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1800" dirty="0" smtClean="0"/>
              <a:t>produktów zbożowych należą makarony, płatki śniadaniowe, kukurydza, proso i mąka kukurydziana, a także fasola i inne nasiona roślin strączkowych. Ten rodzaj żywności zawiera dostarczające energii węglowodany, witaminy z grupy B, selen, wapń oraz żelazo i jest bogatym źródłem błonnika</a:t>
            </a:r>
            <a:r>
              <a:rPr lang="pl-PL" sz="1800" dirty="0" smtClean="0"/>
              <a:t>.</a:t>
            </a:r>
          </a:p>
          <a:p>
            <a:r>
              <a:rPr lang="pl-PL" sz="2000" b="1" dirty="0" smtClean="0">
                <a:solidFill>
                  <a:srgbClr val="95D95D"/>
                </a:solidFill>
              </a:rPr>
              <a:t>Owoce i </a:t>
            </a:r>
            <a:r>
              <a:rPr lang="pl-PL" sz="1800" b="1" dirty="0" smtClean="0">
                <a:solidFill>
                  <a:srgbClr val="95D95D"/>
                </a:solidFill>
              </a:rPr>
              <a:t>warzywa-</a:t>
            </a:r>
            <a:r>
              <a:rPr lang="pl-PL" sz="1800" dirty="0" smtClean="0"/>
              <a:t>są bogate w witaminy ( zwłaszcza A, C i E), minerały (wapń, magnez, potas i żelazo) oraz przeciwutleniacze, chroniące przed niektórymi nowotworami i chorobami serca. Wiele z nich zawiera </a:t>
            </a:r>
            <a:r>
              <a:rPr lang="pl-PL" sz="1800" dirty="0" err="1" smtClean="0"/>
              <a:t>fitozwiązki</a:t>
            </a:r>
            <a:r>
              <a:rPr lang="pl-PL" sz="1800" dirty="0" smtClean="0"/>
              <a:t> zapobiegające chorobom oraz nadające pożywieniu kolor i aromat</a:t>
            </a:r>
            <a:r>
              <a:rPr lang="pl-PL" sz="1800" dirty="0" smtClean="0"/>
              <a:t>.</a:t>
            </a:r>
          </a:p>
          <a:p>
            <a:r>
              <a:rPr lang="pl-PL" sz="2000" b="1" dirty="0" smtClean="0">
                <a:solidFill>
                  <a:srgbClr val="95D95D"/>
                </a:solidFill>
              </a:rPr>
              <a:t>Mięso, ryby i produkty </a:t>
            </a:r>
            <a:r>
              <a:rPr lang="pl-PL" sz="2000" b="1" dirty="0" smtClean="0">
                <a:solidFill>
                  <a:srgbClr val="95D95D"/>
                </a:solidFill>
              </a:rPr>
              <a:t>zamienne-</a:t>
            </a:r>
            <a:r>
              <a:rPr lang="pl-PL" sz="1800" dirty="0" smtClean="0"/>
              <a:t>Produkty tej grupy stanowią główne źródło białka niezbędnego organizmowi, zwłaszcza do wzrostu i regeneracji tkanek. Białko zawarte w mięsie, rybach i nabiale dostarcza potrzebnych </a:t>
            </a:r>
            <a:r>
              <a:rPr lang="pl-PL" sz="1800" dirty="0" smtClean="0"/>
              <a:t>aminokwasów. Mięso</a:t>
            </a:r>
            <a:r>
              <a:rPr lang="pl-PL" sz="1800" dirty="0" smtClean="0"/>
              <a:t>, drób oraz ryby są bogate w minerały, takie jak cynk, magnez, oraz bardzo pożyteczne witaminy z grupy B. </a:t>
            </a:r>
            <a:br>
              <a:rPr lang="pl-PL" sz="1800" dirty="0" smtClean="0"/>
            </a:b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Pięć grup </a:t>
            </a:r>
            <a:r>
              <a:rPr lang="pl-PL" b="1" dirty="0" smtClean="0"/>
              <a:t>żywności </a:t>
            </a:r>
            <a:r>
              <a:rPr lang="pl-PL" b="1" dirty="0" err="1" smtClean="0"/>
              <a:t>cd</a:t>
            </a:r>
            <a:r>
              <a:rPr lang="pl-PL" b="1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95D95D"/>
                </a:solidFill>
              </a:rPr>
              <a:t>Mleko </a:t>
            </a:r>
            <a:r>
              <a:rPr lang="pl-PL" sz="2000" b="1" dirty="0" smtClean="0">
                <a:solidFill>
                  <a:srgbClr val="95D95D"/>
                </a:solidFill>
              </a:rPr>
              <a:t>i przetwory </a:t>
            </a:r>
            <a:r>
              <a:rPr lang="pl-PL" sz="2000" b="1" dirty="0" smtClean="0">
                <a:solidFill>
                  <a:srgbClr val="95D95D"/>
                </a:solidFill>
              </a:rPr>
              <a:t>mleczne-</a:t>
            </a:r>
            <a:r>
              <a:rPr lang="pl-PL" sz="2000" dirty="0" smtClean="0"/>
              <a:t> </a:t>
            </a:r>
            <a:r>
              <a:rPr lang="pl-PL" sz="1800" dirty="0" smtClean="0"/>
              <a:t>W przetworach mlecznych znajduje się ryboflawina (witamina B</a:t>
            </a:r>
            <a:r>
              <a:rPr lang="pl-PL" sz="1800" baseline="-25000" dirty="0" smtClean="0"/>
              <a:t>2</a:t>
            </a:r>
            <a:r>
              <a:rPr lang="pl-PL" sz="1800" dirty="0" smtClean="0"/>
              <a:t>), odpowiedzialna za uwalnianie energii z pokarmów oraz prawidłowe oddziaływanie witaminy B</a:t>
            </a:r>
            <a:r>
              <a:rPr lang="pl-PL" sz="1800" baseline="-25000" dirty="0" smtClean="0"/>
              <a:t>6</a:t>
            </a:r>
            <a:r>
              <a:rPr lang="pl-PL" sz="1800" dirty="0" smtClean="0"/>
              <a:t> i niacyny.</a:t>
            </a:r>
            <a:br>
              <a:rPr lang="pl-PL" sz="1800" dirty="0" smtClean="0"/>
            </a:br>
            <a:r>
              <a:rPr lang="pl-PL" sz="1800" dirty="0" smtClean="0"/>
              <a:t>Pełnotłuste mleko oraz przetwory mleczne zawierają witaminy A i D. Dzieci i młodzież potrzebują tłuszczu do wzrostu i rozwoju. Dzieciom poniżej drugiego roku życia nie należy podawać mleka chudego, starsze mogą pić mleko półtłuste, pod warunkiem, że zapewnimy im zróżnicowaną dietę</a:t>
            </a:r>
            <a:r>
              <a:rPr lang="pl-PL" sz="1800" dirty="0" smtClean="0"/>
              <a:t>.</a:t>
            </a:r>
          </a:p>
          <a:p>
            <a:r>
              <a:rPr lang="pl-PL" sz="2000" b="1" dirty="0" smtClean="0">
                <a:solidFill>
                  <a:srgbClr val="95D95D"/>
                </a:solidFill>
              </a:rPr>
              <a:t>Tłuszcze i </a:t>
            </a:r>
            <a:r>
              <a:rPr lang="pl-PL" sz="2000" b="1" dirty="0" smtClean="0">
                <a:solidFill>
                  <a:srgbClr val="95D95D"/>
                </a:solidFill>
              </a:rPr>
              <a:t>cukry-</a:t>
            </a:r>
            <a:r>
              <a:rPr lang="pl-PL" sz="2000" dirty="0" smtClean="0">
                <a:solidFill>
                  <a:srgbClr val="95D95D"/>
                </a:solidFill>
              </a:rPr>
              <a:t> </a:t>
            </a:r>
            <a:r>
              <a:rPr lang="pl-PL" sz="1800" dirty="0" smtClean="0"/>
              <a:t>Tłuszcz jest najbardziej skondensowanym źródłem kalorii w naszej diecie. Dostarcza dwa razy więcej energii niż węglowodany czy białka. Organizmowi wystarczy zaledwie 25g tłuszczu dziennie, aby przyswoił niezbędne, rozpuszczalne w tłuszczu witaminy.</a:t>
            </a:r>
            <a:endParaRPr lang="pl-PL" sz="1800" dirty="0">
              <a:solidFill>
                <a:srgbClr val="95D9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Piramida zdrowego żywienia</a:t>
            </a:r>
            <a:endParaRPr lang="pl-PL" dirty="0"/>
          </a:p>
        </p:txBody>
      </p:sp>
      <p:pic>
        <p:nvPicPr>
          <p:cNvPr id="4" name="Symbol zastępczy zawartości 3" descr="1157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51720" y="1700808"/>
            <a:ext cx="4824536" cy="4824536"/>
          </a:xfrm>
          <a:solidFill>
            <a:schemeClr val="tx1"/>
          </a:solidFill>
          <a:effectLst>
            <a:outerShdw sx="1000" sy="1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Otyłość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>
                <a:latin typeface="Comic Sans MS" pitchFamily="66" charset="0"/>
              </a:rPr>
              <a:t>      Jedną </a:t>
            </a:r>
            <a:r>
              <a:rPr lang="pl-PL" sz="1800" dirty="0" smtClean="0">
                <a:latin typeface="Comic Sans MS" pitchFamily="66" charset="0"/>
              </a:rPr>
              <a:t>z najczęściej występujących chorób cywilizacyjnych jest </a:t>
            </a:r>
            <a:r>
              <a:rPr lang="pl-PL" sz="1800" dirty="0" err="1" smtClean="0">
                <a:latin typeface="Comic Sans MS" pitchFamily="66" charset="0"/>
              </a:rPr>
              <a:t>otyłość.powstawaniu</a:t>
            </a:r>
            <a:r>
              <a:rPr lang="pl-PL" sz="1800" dirty="0" smtClean="0">
                <a:latin typeface="Comic Sans MS" pitchFamily="66" charset="0"/>
              </a:rPr>
              <a:t> </a:t>
            </a:r>
            <a:r>
              <a:rPr lang="pl-PL" sz="1800" dirty="0" smtClean="0">
                <a:latin typeface="Comic Sans MS" pitchFamily="66" charset="0"/>
              </a:rPr>
              <a:t>otyłości największą rolę przypisuje się tłuszczom i ich przemianom w ustroju. Trening fizyczny powinien przede wszystkim zwiększać wydatek energetyczny (przy organizowaniu form aktywności należy zwrócić uwagę na stopień zaawansowania otyłości). Ważna jest również systematyka treningu (przy stałej objętości i obciążeniu treningowym). Obciążenia treningowe powinny kształtować się w granicy 30% wysiłku submaksymalnego. Otyłość powoduje zmiany zwyrodnieniowe w stawach i kręgosłupie, dlatego należy unikać gier i zabaw ruchowych połączonych ze skokami, skrętoskłonami tułowia. Najbardziej odpowiednią formą jest jazda na rowerze oraz sporty wodne. W przypadku otyłości przekraczającej 150% masy ciała, ww. formy aktywności są nieskuteczne, gdyż zaburzona jest sprawność motoryczna tych osób. W ekstremalnych przypadkach należy stosować trening statyczny polegający na pracy statycznej mięśni. Praca polega na napinaniu mięśni z siłą maksymalną lub zbliżoną do maksymalnej. Dzięki temu ćwiczone są główne grupy mięśni, zginacze i prostowniki stawu łokciowego, mięśnie brzucha, mięśnie grzbietu, zginacze i prostowniki stawu biodrowego, zginacze i prostowniki stawu kolanowego.</a:t>
            </a:r>
            <a:endParaRPr lang="pl-PL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Zdrowo nie znaczy drogo.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 </a:t>
            </a:r>
            <a:r>
              <a:rPr lang="pl-PL" sz="2000" dirty="0" smtClean="0"/>
              <a:t>Dużo ludzi mówią ,że o wiele tańsze i szybsze są jedzenia typu </a:t>
            </a:r>
            <a:r>
              <a:rPr lang="pl-PL" sz="2000" dirty="0" err="1" smtClean="0"/>
              <a:t>fast</a:t>
            </a:r>
            <a:r>
              <a:rPr lang="pl-PL" sz="2000" dirty="0" smtClean="0"/>
              <a:t> food. Szybsze może i tak ,ale mamy przykład ,że nie są tańsze .</a:t>
            </a:r>
            <a:endParaRPr lang="pl-PL" sz="2000" dirty="0"/>
          </a:p>
        </p:txBody>
      </p:sp>
      <p:pic>
        <p:nvPicPr>
          <p:cNvPr id="1026" name="Picture 2" descr="C:\Users\Justyna\Desktop\jedz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„Dieta cud’’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Dieta która charakteryzuje </a:t>
            </a:r>
            <a:r>
              <a:rPr lang="pl-PL" dirty="0" smtClean="0"/>
              <a:t>się błyskawiczną utratą masy ciała i jeszcze szybszym powrotem do dawnej </a:t>
            </a:r>
            <a:r>
              <a:rPr lang="pl-PL" dirty="0" smtClean="0"/>
              <a:t>wagi  efektem </a:t>
            </a:r>
            <a:r>
              <a:rPr lang="pl-PL" dirty="0" err="1" smtClean="0"/>
              <a:t>jojo</a:t>
            </a:r>
            <a:r>
              <a:rPr lang="pl-PL" dirty="0" smtClean="0"/>
              <a:t> </a:t>
            </a:r>
            <a:r>
              <a:rPr lang="pl-PL" dirty="0" smtClean="0"/>
              <a:t>a nierzadko znacznym zwiększeniem kilogramów. Organizm rozregulowuje się, przemiana materii ulega spowolnieniu, a tkanka tłuszczowa magazynuje coraz większe ilości energii.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Niska </a:t>
            </a:r>
            <a:r>
              <a:rPr lang="pl-PL" dirty="0" smtClean="0"/>
              <a:t>zawartości kalorii (poniżej 1000 kcal)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 Zmusza </a:t>
            </a:r>
            <a:r>
              <a:rPr lang="pl-PL" dirty="0" smtClean="0"/>
              <a:t>nasz organizm do magazynowania tkanki tłuszczowej. Całą energię, którą dostarczamy wraz z posiłkami, przetwarza on na tłuszcz. Jest to swoisty system obronny, który chroni organizm przed śmiercią głodową, ponieważ następuje wtedy obniżenie podstawowej przemiany materii i organizm nie zużywa odpowiedniej ilości kalorii. Musimy też wiedzieć, że ponowne dostosowanie się naszego organizmu do normalnej ilości pożywienia jest procesem długotrwałym, a przemiana materii może wcale nie ulec przyspieszeniu.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Najważniejsze zasady zdrowego odchudzania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Codziennie spożywaj 4-5 posiłków, regularnie, co 3-4 godziny. Każdy z posiłków powinien w składać się z białka, warzyw i złożonych węglowodanów, a każdy z tych składników powinien stanowić 1/3 posiłku. Posiłki powinny być małe objętościowo, ale częste. Tylko w ten sposób zaspokoisz głód, a Twój organizm nie będzie magazynował energii w postaci tłuszczu. </a:t>
            </a:r>
            <a:endParaRPr lang="pl-PL" sz="1400" dirty="0" smtClean="0"/>
          </a:p>
          <a:p>
            <a:r>
              <a:rPr lang="pl-PL" sz="1400" dirty="0" smtClean="0"/>
              <a:t>Znajdź czas na regularną aktywność fizyczną. Ćwicz codziennie 40 minut lub po 1,5 godziny 3 razy w tygodniu,</a:t>
            </a:r>
          </a:p>
          <a:p>
            <a:r>
              <a:rPr lang="pl-PL" sz="1400" dirty="0" smtClean="0"/>
              <a:t>Spożywaj produkty zdrowe, nieprzetworzone i świeże. Unikaj gotowych dań, produktów typu </a:t>
            </a:r>
            <a:r>
              <a:rPr lang="pl-PL" sz="1400" dirty="0" err="1" smtClean="0"/>
              <a:t>fast</a:t>
            </a:r>
            <a:r>
              <a:rPr lang="pl-PL" sz="1400" dirty="0" smtClean="0"/>
              <a:t> food, posiłków typu instant (dania z torebki).</a:t>
            </a:r>
          </a:p>
          <a:p>
            <a:r>
              <a:rPr lang="pl-PL" sz="1400" dirty="0" smtClean="0"/>
              <a:t>Stosuj takie techniki kulinarne, jak gotowanie, </a:t>
            </a:r>
            <a:r>
              <a:rPr lang="pl-PL" sz="1400" dirty="0" smtClean="0"/>
              <a:t>gotowanie</a:t>
            </a:r>
            <a:r>
              <a:rPr lang="pl-PL" sz="1400" dirty="0" smtClean="0"/>
              <a:t> na parze, duszenie bez dodatku tłuszczu, pieczenie oraz grillowanie na patelni bez dodatku tłuszczu. Unikaj natomiast smażenia oraz duszenia z tłuszczem.</a:t>
            </a:r>
          </a:p>
          <a:p>
            <a:r>
              <a:rPr lang="pl-PL" sz="1400" dirty="0" smtClean="0"/>
              <a:t>Pamiętaj o codziennym spożywaniu śniadania! Posiłek ten powinien być zjedzony w ciągu godziny po przebudzeniu. Śniadanie rozpędza Twój metabolizm na cały dzień.</a:t>
            </a:r>
          </a:p>
          <a:p>
            <a:r>
              <a:rPr lang="pl-PL" sz="1400" dirty="0" smtClean="0"/>
              <a:t>Kupując produkty żywnościowe, czytaj etykietki, dzięki temu będziesz świadomie wybierać to, co i w jakich ilościach zjadasz</a:t>
            </a:r>
            <a:r>
              <a:rPr lang="pl-PL" sz="1400" dirty="0" smtClean="0"/>
              <a:t>.</a:t>
            </a:r>
          </a:p>
          <a:p>
            <a:r>
              <a:rPr lang="pl-PL" sz="1400" dirty="0" smtClean="0"/>
              <a:t>Unikaj produktów mącznych, słodyczy ,tłustych serów, słodzenia kawy i herbaty, mięsa wieprzowego, napoi gazowanych.</a:t>
            </a:r>
            <a:endParaRPr lang="pl-PL" sz="1400" dirty="0" smtClean="0"/>
          </a:p>
          <a:p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303</TotalTime>
  <Words>587</Words>
  <Application>Microsoft Office PowerPoint</Application>
  <PresentationFormat>Pokaz na ekranie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Energetyczny</vt:lpstr>
      <vt:lpstr>Jedz na zdrowie </vt:lpstr>
      <vt:lpstr>Pięć grup żywności </vt:lpstr>
      <vt:lpstr>Pięć grup żywności cd.</vt:lpstr>
      <vt:lpstr>Piramida zdrowego żywienia</vt:lpstr>
      <vt:lpstr>Otyłość  </vt:lpstr>
      <vt:lpstr>Zdrowo nie znaczy drogo.</vt:lpstr>
      <vt:lpstr>„Dieta cud’’</vt:lpstr>
      <vt:lpstr>Niska zawartości kalorii (poniżej 1000 kcal)</vt:lpstr>
      <vt:lpstr>Najważniejsze zasady zdrowego odchudzania </vt:lpstr>
      <vt:lpstr>Sposoby na przyspieszenie spalania kalorii </vt:lpstr>
      <vt:lpstr>Wegetarianizm a odchudzanie </vt:lpstr>
      <vt:lpstr>Wady operacji odchudzających </vt:lpstr>
      <vt:lpstr>Czas coś zmienić</vt:lpstr>
      <vt:lpstr>Dziękuje za uwagę    Wykonała: Katarzyna Chlastacz VIII LO Samorządowe w Częstochowie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Jedz na zdrowie</dc:title>
  <dc:creator>Justyna</dc:creator>
  <cp:lastModifiedBy>Justyna</cp:lastModifiedBy>
  <cp:revision>31</cp:revision>
  <dcterms:created xsi:type="dcterms:W3CDTF">2013-12-05T17:00:48Z</dcterms:created>
  <dcterms:modified xsi:type="dcterms:W3CDTF">2013-12-05T22:04:34Z</dcterms:modified>
</cp:coreProperties>
</file>